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0" r:id="rId4"/>
  </p:sldMasterIdLst>
  <p:notesMasterIdLst>
    <p:notesMasterId r:id="rId14"/>
  </p:notesMasterIdLst>
  <p:sldIdLst>
    <p:sldId id="367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8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Extrabold" panose="020B0906030804020204" pitchFamily="34" charset="0"/>
      <p:bold r:id="rId25"/>
      <p:boldItalic r:id="rId26"/>
    </p:embeddedFont>
    <p:embeddedFont>
      <p:font typeface="Open Sans Light" panose="020B0306030504020204" pitchFamily="34" charset="0"/>
      <p:regular r:id="rId27"/>
      <p:italic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626E76-1665-4704-8A69-3FE7544BEFD0}">
          <p14:sldIdLst/>
        </p14:section>
        <p14:section name="Housekeeping" id="{5B026943-6F61-467F-B9FD-9AB8A1C2FBBD}">
          <p14:sldIdLst/>
        </p14:section>
        <p14:section name="Firms" id="{86A1BDDB-0207-49E0-9A56-9766FEA74F53}">
          <p14:sldIdLst/>
        </p14:section>
        <p14:section name="Speaker Bios" id="{36BE0FD5-6448-4E89-AD1B-A0EE7A53173A}">
          <p14:sldIdLst/>
        </p14:section>
        <p14:section name="Speaker Slides" id="{9C98B325-46F2-4E2B-9FE8-D99C87811938}">
          <p14:sldIdLst>
            <p14:sldId id="367"/>
            <p14:sldId id="465"/>
            <p14:sldId id="466"/>
            <p14:sldId id="467"/>
            <p14:sldId id="468"/>
            <p14:sldId id="469"/>
            <p14:sldId id="470"/>
            <p14:sldId id="471"/>
            <p14:sldId id="486"/>
          </p14:sldIdLst>
        </p14:section>
        <p14:section name="Q&amp;A" id="{12A8839B-654F-4A8C-B1F6-E5A2E8A8DD4F}">
          <p14:sldIdLst/>
        </p14:section>
        <p14:section name="Key Points" id="{C7D0420A-47BE-4DF3-A618-C05ADE32A7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2" userDrawn="1">
          <p15:clr>
            <a:srgbClr val="A4A3A4"/>
          </p15:clr>
        </p15:guide>
        <p15:guide id="2" pos="7584" userDrawn="1">
          <p15:clr>
            <a:srgbClr val="A4A3A4"/>
          </p15:clr>
        </p15:guide>
        <p15:guide id="3" pos="96" userDrawn="1">
          <p15:clr>
            <a:srgbClr val="A4A3A4"/>
          </p15:clr>
        </p15:guide>
        <p15:guide id="4" orient="horz" pos="42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gner 4" initials="D4" lastIdx="1" clrIdx="0">
    <p:extLst>
      <p:ext uri="{19B8F6BF-5375-455C-9EA6-DF929625EA0E}">
        <p15:presenceInfo xmlns:p15="http://schemas.microsoft.com/office/powerpoint/2012/main" userId="Designer 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3763"/>
    <a:srgbClr val="D5D4D9"/>
    <a:srgbClr val="72B6F8"/>
    <a:srgbClr val="3A6EA8"/>
    <a:srgbClr val="3768A0"/>
    <a:srgbClr val="6B7581"/>
    <a:srgbClr val="416994"/>
    <a:srgbClr val="2F5884"/>
    <a:srgbClr val="376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7013" autoAdjust="0"/>
  </p:normalViewPr>
  <p:slideViewPr>
    <p:cSldViewPr snapToGrid="0">
      <p:cViewPr varScale="1">
        <p:scale>
          <a:sx n="96" d="100"/>
          <a:sy n="96" d="100"/>
        </p:scale>
        <p:origin x="1260" y="90"/>
      </p:cViewPr>
      <p:guideLst>
        <p:guide orient="horz" pos="72"/>
        <p:guide pos="7584"/>
        <p:guide pos="96"/>
        <p:guide orient="horz"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 Good" userId="8f74a184194dd386" providerId="LiveId" clId="{2054CF25-5E49-4813-9BDF-91B76C7A6058}"/>
    <pc:docChg chg="custSel delSld modSld modSection">
      <pc:chgData name="Ari Good" userId="8f74a184194dd386" providerId="LiveId" clId="{2054CF25-5E49-4813-9BDF-91B76C7A6058}" dt="2023-06-20T18:28:55.479" v="2" actId="47"/>
      <pc:docMkLst>
        <pc:docMk/>
      </pc:docMkLst>
      <pc:sldChg chg="del">
        <pc:chgData name="Ari Good" userId="8f74a184194dd386" providerId="LiveId" clId="{2054CF25-5E49-4813-9BDF-91B76C7A6058}" dt="2023-06-20T18:28:55.479" v="2" actId="47"/>
        <pc:sldMkLst>
          <pc:docMk/>
          <pc:sldMk cId="1208003063" sldId="261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961546388" sldId="265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2296657165" sldId="266"/>
        </pc:sldMkLst>
      </pc:sldChg>
      <pc:sldChg chg="delSp del mod">
        <pc:chgData name="Ari Good" userId="8f74a184194dd386" providerId="LiveId" clId="{2054CF25-5E49-4813-9BDF-91B76C7A6058}" dt="2023-06-20T18:27:59.022" v="1" actId="47"/>
        <pc:sldMkLst>
          <pc:docMk/>
          <pc:sldMk cId="1593293371" sldId="297"/>
        </pc:sldMkLst>
        <pc:picChg chg="del">
          <ac:chgData name="Ari Good" userId="8f74a184194dd386" providerId="LiveId" clId="{2054CF25-5E49-4813-9BDF-91B76C7A6058}" dt="2023-06-20T18:27:04.768" v="0" actId="478"/>
          <ac:picMkLst>
            <pc:docMk/>
            <pc:sldMk cId="1593293371" sldId="297"/>
            <ac:picMk id="4" creationId="{DC850AB6-A0A5-4562-BBF6-4729ECC8C0CB}"/>
          </ac:picMkLst>
        </pc:picChg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3199629452" sldId="308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3136423642" sldId="312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337489531" sldId="314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3299671285" sldId="418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4101458855" sldId="426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2358957128" sldId="427"/>
        </pc:sldMkLst>
      </pc:sldChg>
      <pc:sldChg chg="del">
        <pc:chgData name="Ari Good" userId="8f74a184194dd386" providerId="LiveId" clId="{2054CF25-5E49-4813-9BDF-91B76C7A6058}" dt="2023-06-20T18:28:55.479" v="2" actId="47"/>
        <pc:sldMkLst>
          <pc:docMk/>
          <pc:sldMk cId="2267201534" sldId="432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765059913" sldId="433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2529216294" sldId="472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654364546" sldId="473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1756788273" sldId="474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791388337" sldId="475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399246509" sldId="476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458066960" sldId="477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1191972571" sldId="478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403610566" sldId="479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757030373" sldId="480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2064279650" sldId="481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3838109942" sldId="482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2603914635" sldId="483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766876806" sldId="484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1409968957" sldId="485"/>
        </pc:sldMkLst>
      </pc:sldChg>
      <pc:sldChg chg="del">
        <pc:chgData name="Ari Good" userId="8f74a184194dd386" providerId="LiveId" clId="{2054CF25-5E49-4813-9BDF-91B76C7A6058}" dt="2023-06-20T18:27:59.022" v="1" actId="47"/>
        <pc:sldMkLst>
          <pc:docMk/>
          <pc:sldMk cId="924314537" sldId="487"/>
        </pc:sldMkLst>
      </pc:sldChg>
    </pc:docChg>
  </pc:docChgLst>
  <pc:docChgLst>
    <pc:chgData name="Loren del Fonso" userId="dcce1d6f43fc641d" providerId="LiveId" clId="{1B0FE245-BFFA-4889-955F-9AC423E6E084}"/>
    <pc:docChg chg="undo custSel modSld">
      <pc:chgData name="Loren del Fonso" userId="dcce1d6f43fc641d" providerId="LiveId" clId="{1B0FE245-BFFA-4889-955F-9AC423E6E084}" dt="2021-10-18T03:56:28.120" v="53" actId="1076"/>
      <pc:docMkLst>
        <pc:docMk/>
      </pc:docMkLst>
      <pc:sldChg chg="modSp mod">
        <pc:chgData name="Loren del Fonso" userId="dcce1d6f43fc641d" providerId="LiveId" clId="{1B0FE245-BFFA-4889-955F-9AC423E6E084}" dt="2021-10-18T03:56:28.120" v="53" actId="1076"/>
        <pc:sldMkLst>
          <pc:docMk/>
          <pc:sldMk cId="4101458855" sldId="426"/>
        </pc:sldMkLst>
        <pc:spChg chg="mod">
          <ac:chgData name="Loren del Fonso" userId="dcce1d6f43fc641d" providerId="LiveId" clId="{1B0FE245-BFFA-4889-955F-9AC423E6E084}" dt="2021-10-17T07:20:51.878" v="37" actId="20577"/>
          <ac:spMkLst>
            <pc:docMk/>
            <pc:sldMk cId="4101458855" sldId="426"/>
            <ac:spMk id="32" creationId="{00000000-0000-0000-0000-000000000000}"/>
          </ac:spMkLst>
        </pc:spChg>
        <pc:spChg chg="mod">
          <ac:chgData name="Loren del Fonso" userId="dcce1d6f43fc641d" providerId="LiveId" clId="{1B0FE245-BFFA-4889-955F-9AC423E6E084}" dt="2021-10-18T03:56:28.120" v="53" actId="1076"/>
          <ac:spMkLst>
            <pc:docMk/>
            <pc:sldMk cId="4101458855" sldId="426"/>
            <ac:spMk id="37" creationId="{00000000-0000-0000-0000-000000000000}"/>
          </ac:spMkLst>
        </pc:spChg>
        <pc:grpChg chg="mod">
          <ac:chgData name="Loren del Fonso" userId="dcce1d6f43fc641d" providerId="LiveId" clId="{1B0FE245-BFFA-4889-955F-9AC423E6E084}" dt="2021-10-18T03:56:28.120" v="53" actId="1076"/>
          <ac:grpSpMkLst>
            <pc:docMk/>
            <pc:sldMk cId="4101458855" sldId="426"/>
            <ac:grpSpMk id="34" creationId="{00000000-0000-0000-0000-000000000000}"/>
          </ac:grpSpMkLst>
        </pc:grpChg>
        <pc:grpChg chg="mod">
          <ac:chgData name="Loren del Fonso" userId="dcce1d6f43fc641d" providerId="LiveId" clId="{1B0FE245-BFFA-4889-955F-9AC423E6E084}" dt="2021-10-18T03:56:28.120" v="53" actId="1076"/>
          <ac:grpSpMkLst>
            <pc:docMk/>
            <pc:sldMk cId="4101458855" sldId="426"/>
            <ac:grpSpMk id="35" creationId="{00000000-0000-0000-0000-000000000000}"/>
          </ac:grpSpMkLst>
        </pc:grpChg>
        <pc:picChg chg="mod">
          <ac:chgData name="Loren del Fonso" userId="dcce1d6f43fc641d" providerId="LiveId" clId="{1B0FE245-BFFA-4889-955F-9AC423E6E084}" dt="2021-10-17T07:19:35.932" v="21" actId="1076"/>
          <ac:picMkLst>
            <pc:docMk/>
            <pc:sldMk cId="4101458855" sldId="426"/>
            <ac:picMk id="3" creationId="{B63398E9-071A-4989-817B-B3C14E8A0A8E}"/>
          </ac:picMkLst>
        </pc:picChg>
        <pc:picChg chg="mod">
          <ac:chgData name="Loren del Fonso" userId="dcce1d6f43fc641d" providerId="LiveId" clId="{1B0FE245-BFFA-4889-955F-9AC423E6E084}" dt="2021-10-18T03:56:28.120" v="53" actId="1076"/>
          <ac:picMkLst>
            <pc:docMk/>
            <pc:sldMk cId="4101458855" sldId="426"/>
            <ac:picMk id="36" creationId="{00000000-0000-0000-0000-000000000000}"/>
          </ac:picMkLst>
        </pc:picChg>
        <pc:picChg chg="mod">
          <ac:chgData name="Loren del Fonso" userId="dcce1d6f43fc641d" providerId="LiveId" clId="{1B0FE245-BFFA-4889-955F-9AC423E6E084}" dt="2021-10-18T03:56:28.120" v="53" actId="1076"/>
          <ac:picMkLst>
            <pc:docMk/>
            <pc:sldMk cId="4101458855" sldId="426"/>
            <ac:picMk id="38" creationId="{00000000-0000-0000-0000-000000000000}"/>
          </ac:picMkLst>
        </pc:picChg>
      </pc:sldChg>
      <pc:sldChg chg="modSp mod">
        <pc:chgData name="Loren del Fonso" userId="dcce1d6f43fc641d" providerId="LiveId" clId="{1B0FE245-BFFA-4889-955F-9AC423E6E084}" dt="2021-10-18T03:56:11.979" v="52" actId="1076"/>
        <pc:sldMkLst>
          <pc:docMk/>
          <pc:sldMk cId="2358957128" sldId="427"/>
        </pc:sldMkLst>
        <pc:spChg chg="mod">
          <ac:chgData name="Loren del Fonso" userId="dcce1d6f43fc641d" providerId="LiveId" clId="{1B0FE245-BFFA-4889-955F-9AC423E6E084}" dt="2021-10-17T07:21:29.742" v="39"/>
          <ac:spMkLst>
            <pc:docMk/>
            <pc:sldMk cId="2358957128" sldId="427"/>
            <ac:spMk id="49" creationId="{00000000-0000-0000-0000-000000000000}"/>
          </ac:spMkLst>
        </pc:spChg>
        <pc:spChg chg="mod">
          <ac:chgData name="Loren del Fonso" userId="dcce1d6f43fc641d" providerId="LiveId" clId="{1B0FE245-BFFA-4889-955F-9AC423E6E084}" dt="2021-10-18T03:56:11.979" v="52" actId="1076"/>
          <ac:spMkLst>
            <pc:docMk/>
            <pc:sldMk cId="2358957128" sldId="427"/>
            <ac:spMk id="64" creationId="{00000000-0000-0000-0000-000000000000}"/>
          </ac:spMkLst>
        </pc:spChg>
        <pc:grpChg chg="mod">
          <ac:chgData name="Loren del Fonso" userId="dcce1d6f43fc641d" providerId="LiveId" clId="{1B0FE245-BFFA-4889-955F-9AC423E6E084}" dt="2021-10-18T03:56:11.979" v="52" actId="1076"/>
          <ac:grpSpMkLst>
            <pc:docMk/>
            <pc:sldMk cId="2358957128" sldId="427"/>
            <ac:grpSpMk id="60" creationId="{00000000-0000-0000-0000-000000000000}"/>
          </ac:grpSpMkLst>
        </pc:grpChg>
        <pc:grpChg chg="mod">
          <ac:chgData name="Loren del Fonso" userId="dcce1d6f43fc641d" providerId="LiveId" clId="{1B0FE245-BFFA-4889-955F-9AC423E6E084}" dt="2021-10-18T03:56:11.979" v="52" actId="1076"/>
          <ac:grpSpMkLst>
            <pc:docMk/>
            <pc:sldMk cId="2358957128" sldId="427"/>
            <ac:grpSpMk id="61" creationId="{00000000-0000-0000-0000-000000000000}"/>
          </ac:grpSpMkLst>
        </pc:grpChg>
        <pc:picChg chg="mod">
          <ac:chgData name="Loren del Fonso" userId="dcce1d6f43fc641d" providerId="LiveId" clId="{1B0FE245-BFFA-4889-955F-9AC423E6E084}" dt="2021-10-18T03:56:11.979" v="52" actId="1076"/>
          <ac:picMkLst>
            <pc:docMk/>
            <pc:sldMk cId="2358957128" sldId="427"/>
            <ac:picMk id="62" creationId="{00000000-0000-0000-0000-000000000000}"/>
          </ac:picMkLst>
        </pc:picChg>
        <pc:picChg chg="mod">
          <ac:chgData name="Loren del Fonso" userId="dcce1d6f43fc641d" providerId="LiveId" clId="{1B0FE245-BFFA-4889-955F-9AC423E6E084}" dt="2021-10-18T03:56:11.979" v="52" actId="1076"/>
          <ac:picMkLst>
            <pc:docMk/>
            <pc:sldMk cId="2358957128" sldId="427"/>
            <ac:picMk id="65" creationId="{00000000-0000-0000-0000-000000000000}"/>
          </ac:picMkLst>
        </pc:picChg>
      </pc:sldChg>
      <pc:sldChg chg="modSp mod">
        <pc:chgData name="Loren del Fonso" userId="dcce1d6f43fc641d" providerId="LiveId" clId="{1B0FE245-BFFA-4889-955F-9AC423E6E084}" dt="2021-10-18T03:05:23.660" v="41" actId="20577"/>
        <pc:sldMkLst>
          <pc:docMk/>
          <pc:sldMk cId="1916105672" sldId="466"/>
        </pc:sldMkLst>
        <pc:spChg chg="mod">
          <ac:chgData name="Loren del Fonso" userId="dcce1d6f43fc641d" providerId="LiveId" clId="{1B0FE245-BFFA-4889-955F-9AC423E6E084}" dt="2021-10-18T03:05:23.660" v="41" actId="20577"/>
          <ac:spMkLst>
            <pc:docMk/>
            <pc:sldMk cId="1916105672" sldId="466"/>
            <ac:spMk id="11" creationId="{1E9D32CF-6FFE-43DD-9DD4-6E021BE548EA}"/>
          </ac:spMkLst>
        </pc:spChg>
      </pc:sldChg>
      <pc:sldChg chg="modSp mod">
        <pc:chgData name="Loren del Fonso" userId="dcce1d6f43fc641d" providerId="LiveId" clId="{1B0FE245-BFFA-4889-955F-9AC423E6E084}" dt="2021-10-18T03:06:40.679" v="47" actId="20577"/>
        <pc:sldMkLst>
          <pc:docMk/>
          <pc:sldMk cId="3403610566" sldId="479"/>
        </pc:sldMkLst>
        <pc:spChg chg="mod">
          <ac:chgData name="Loren del Fonso" userId="dcce1d6f43fc641d" providerId="LiveId" clId="{1B0FE245-BFFA-4889-955F-9AC423E6E084}" dt="2021-10-18T03:06:40.679" v="47" actId="20577"/>
          <ac:spMkLst>
            <pc:docMk/>
            <pc:sldMk cId="3403610566" sldId="479"/>
            <ac:spMk id="12" creationId="{B50EDE59-C651-431D-B4A9-2364F3AB04AA}"/>
          </ac:spMkLst>
        </pc:spChg>
      </pc:sldChg>
      <pc:sldChg chg="modSp mod">
        <pc:chgData name="Loren del Fonso" userId="dcce1d6f43fc641d" providerId="LiveId" clId="{1B0FE245-BFFA-4889-955F-9AC423E6E084}" dt="2021-10-18T03:07:12.861" v="49" actId="20577"/>
        <pc:sldMkLst>
          <pc:docMk/>
          <pc:sldMk cId="3757030373" sldId="480"/>
        </pc:sldMkLst>
        <pc:spChg chg="mod">
          <ac:chgData name="Loren del Fonso" userId="dcce1d6f43fc641d" providerId="LiveId" clId="{1B0FE245-BFFA-4889-955F-9AC423E6E084}" dt="2021-10-18T03:07:12.861" v="49" actId="20577"/>
          <ac:spMkLst>
            <pc:docMk/>
            <pc:sldMk cId="3757030373" sldId="480"/>
            <ac:spMk id="12" creationId="{B50EDE59-C651-431D-B4A9-2364F3AB04AA}"/>
          </ac:spMkLst>
        </pc:spChg>
      </pc:sldChg>
      <pc:sldChg chg="modSp mod">
        <pc:chgData name="Loren del Fonso" userId="dcce1d6f43fc641d" providerId="LiveId" clId="{1B0FE245-BFFA-4889-955F-9AC423E6E084}" dt="2021-10-18T03:07:33.936" v="51" actId="20577"/>
        <pc:sldMkLst>
          <pc:docMk/>
          <pc:sldMk cId="2064279650" sldId="481"/>
        </pc:sldMkLst>
        <pc:spChg chg="mod">
          <ac:chgData name="Loren del Fonso" userId="dcce1d6f43fc641d" providerId="LiveId" clId="{1B0FE245-BFFA-4889-955F-9AC423E6E084}" dt="2021-10-18T03:07:33.936" v="51" actId="20577"/>
          <ac:spMkLst>
            <pc:docMk/>
            <pc:sldMk cId="2064279650" sldId="481"/>
            <ac:spMk id="12" creationId="{B50EDE59-C651-431D-B4A9-2364F3AB04AA}"/>
          </ac:spMkLst>
        </pc:spChg>
      </pc:sldChg>
      <pc:sldChg chg="modSp mod">
        <pc:chgData name="Loren del Fonso" userId="dcce1d6f43fc641d" providerId="LiveId" clId="{1B0FE245-BFFA-4889-955F-9AC423E6E084}" dt="2021-10-18T03:06:10.228" v="45" actId="20577"/>
        <pc:sldMkLst>
          <pc:docMk/>
          <pc:sldMk cId="4279715353" sldId="486"/>
        </pc:sldMkLst>
        <pc:spChg chg="mod">
          <ac:chgData name="Loren del Fonso" userId="dcce1d6f43fc641d" providerId="LiveId" clId="{1B0FE245-BFFA-4889-955F-9AC423E6E084}" dt="2021-10-18T03:06:10.228" v="45" actId="20577"/>
          <ac:spMkLst>
            <pc:docMk/>
            <pc:sldMk cId="4279715353" sldId="486"/>
            <ac:spMk id="18" creationId="{691930AA-7917-44FD-8236-921116DCCC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A725-FB2F-4742-9506-05E918DA520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0F2E5-D3D9-4551-8F17-19D27288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0F2E5-D3D9-4551-8F17-19D27288E1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E0C863-08E1-4B14-8BE9-42A6FDA8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1D74C6-D998-4FD6-A9CB-42F0FB30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7A7D62-93C3-4F95-8D5D-A4317107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5F5DB4-46F2-4A8E-BB51-7341E2F4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B33D6B-116C-412E-819B-0E70E119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D91A70-D117-444F-AFBB-AC1D94AA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B9BCD9-0140-40F5-8B4D-E7106E8B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537AAA-2665-44AF-9A0B-BC3C5865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1AB410E-2AA0-4210-BB2E-D4FF2123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E3768E-2EF5-44EE-82C3-C50C19B7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6A1A0B-0CCF-4F5C-B165-61C8248D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04B8D1-B644-4F55-9DF8-57A19029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7714176-024E-47A9-A818-0ACB2671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B4EE0-1485-43C4-968B-B54DA6E9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3BA779-ACCE-4E55-9092-E6592FC5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5C45-1053-4042-AB72-4BD5A2EB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702CDE-FBF8-403B-84D9-79BC6208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AB3601-2AC0-442C-B973-541443DE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D4B053-5EE5-4606-AFB3-4D0BEC19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E26D59-5BE9-47C9-92FB-5E1A24D3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64512610-646B-4C49-B142-45DCBBFD3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4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October 19,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2610-646B-4C49-B142-45DCBBFD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AML/CFT Law Gets a Facelift – </a:t>
            </a:r>
          </a:p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The Anti-Money Laundering Act of 2020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2130877"/>
            <a:ext cx="9200827" cy="369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F of the National Defense Authorization Act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significant modification of anti-money laundering law in the US since the Patriot Act of 2001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Purposes:  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romanLcParenBoth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government significant enforcement authority to address financial crimes; 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romanLcParenBoth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Adopts a preventative, rather than reactive, stance towards the goals of the Bank Secrecy Act; 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romanLcParenBoth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Imposes beneficial owner information recording and reporting rules; 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romanLcParenBoth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significant “teeth” to penalties for violating anti-money laundering law;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romanLcParenBoth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the number and types of actors / businesses subject to the BSA.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we’ll cover today: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Act’s primary provisions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world may look like following the implementation of the AMLA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practical challenges in its implementation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virtual currencies fit into the new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5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What is in the AMLA?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42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Codification of the FinCEN guidance – a “risk-based approach” to financial institutions’ approach to AML / CFT, with an emphasis on prevention over observation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“Modernization” of the AML / CFT body of law: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technology and automated processes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review of CTR / SAR requirements – Are they useful?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BSA coverage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Antiquities dealers (now “financial institutions”)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Currencies, Virtual Asset Service Providers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Enforcement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Subpoena authority over foreign banks with US correspondent accounts (internationalization)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penalties for BSA violations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increased fines, penalties and bars on repeat offenders serving on executive boards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Anti-fraud provisions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Whistleblower incentives and protections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Ownership Information – The Corporate Transparency Act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“Plugging the hole” in US AML/CFT regime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“Reporting Companies” must collect and report information on those who exercise “substantial control”, or those who own or control 25% or more of the ownership interests of the entity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FinCEN database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4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How Will the Post-AMLA World Look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15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Hurry up and wait – A great deal of the implementation of the AMLA will depend on the United States Treasury and regulations to come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this is familiar – Intention to be complimentary, not duplicative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ownership information and the Customer Due Diligence (CDD) and Customer Identification Program (CIP) rules: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0854CBDD-3DCC-404F-B188-D10BEE65E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88638"/>
              </p:ext>
            </p:extLst>
          </p:nvPr>
        </p:nvGraphicFramePr>
        <p:xfrm>
          <a:off x="660733" y="3313140"/>
          <a:ext cx="8681386" cy="2225980"/>
        </p:xfrm>
        <a:graphic>
          <a:graphicData uri="http://schemas.openxmlformats.org/drawingml/2006/table">
            <a:tbl>
              <a:tblPr firstRow="1" bandRow="1"/>
              <a:tblGrid>
                <a:gridCol w="4340693">
                  <a:extLst>
                    <a:ext uri="{9D8B030D-6E8A-4147-A177-3AD203B41FA5}">
                      <a16:colId xmlns:a16="http://schemas.microsoft.com/office/drawing/2014/main" val="4181161702"/>
                    </a:ext>
                  </a:extLst>
                </a:gridCol>
                <a:gridCol w="4340693">
                  <a:extLst>
                    <a:ext uri="{9D8B030D-6E8A-4147-A177-3AD203B41FA5}">
                      <a16:colId xmlns:a16="http://schemas.microsoft.com/office/drawing/2014/main" val="2168595653"/>
                    </a:ext>
                  </a:extLst>
                </a:gridCol>
              </a:tblGrid>
              <a:tr h="32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Transparency Act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CDD Rule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44656"/>
                  </a:ext>
                </a:extLst>
              </a:tr>
              <a:tr h="555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security numbers not specifically required data (FinCEN identifier)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security numbers required for customers and beneficial owners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96439"/>
                  </a:ext>
                </a:extLst>
              </a:tr>
              <a:tr h="793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collection of information from “Reporting Companies” (Corp, LLC, “other similar entity”, statutory exemptions)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collection of information from “Legal Entity Customers” except largely for publicly traded companies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07717"/>
                  </a:ext>
                </a:extLst>
              </a:tr>
              <a:tr h="555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 confirmation of beneficial ownership information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opening as a trigger for collection of information</a:t>
                      </a:r>
                    </a:p>
                  </a:txBody>
                  <a:tcPr marL="79342" marR="79342" marT="39671" marB="396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7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0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Potential Implementation Risks and Challenges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31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data entered into the FinCEN database – data integrity, reliability for financial institutions complying with their CDD obligations, federal functional regulators and law enforcement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design – selecting the right fields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security and hacker “honeypots”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Ambiguity in the definitions of a beneficial owner:  What is “substantial control” over an entity?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PH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FinCEN Enforcement Priorities</a:t>
            </a:r>
            <a:endParaRPr lang="en-US" sz="3000" b="1" u="sng" dirty="0">
              <a:solidFill>
                <a:srgbClr val="3768A0"/>
              </a:solidFill>
              <a:ea typeface="Open Sans" panose="020B0606030504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45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of the inter-governmental chatter that characterizes the law in this area – reliance on consultations with other governmental entities and their reports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 – Reference to prior FinCEN advisories on Nicaragua, South Sudan and Venezuela – corruption by “senior foreign political figures” (think PEPs)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 – “including relevant cybersecurity and virtual currency considerations”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Terrorist Financing, foreign and domestic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– Feeder for other types of criminal activity, increase in health-care related scams and frauds during COVID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criminal organization activity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trafficking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trafficking / smuggling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 Financing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 Anti-Money Laundering and Countering The Financing of Terrorism National Priorities (June 30, 2021)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5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Extension of the BSA to Art &amp; Antiquities Dealers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42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“Legitimate” art acquired via criminal devices &amp; “Illegitimate” art – stolen or counterfeit artifacts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private, rarefied industry: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of ownership history of cultural property &amp; high value pieces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due diligence practices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shell companies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Portability, concealability, subjective value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AMLA expands definition of “financial institution” to include “a person engaged in the trade of antiquities, including an advisor, consultant, or any other person who engages as a business in the solicitation or the sale of antiquities”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FinCEN issued notice with guidance as to how and what to file with a SAR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AMLA Section 6110 requires Treasury to conduct an art industry study on further regulation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6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Virtual Currencies and the AMLA	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90546"/>
            <a:ext cx="9200827" cy="38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Unequivocal expansion of Treasury’s jurisdiction over Virtual Asset Service Providers (“VASP”) for purposes of the BSA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animal is a “Convertible Virtual Currency” – cryptographically secure, peer to peer, decentralized technology that features an immutable, pseudo-anonymous and publicly-available ledger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finance (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Decentralized Finance (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are the differences?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financial crimes investigations.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vs.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Unhosted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wallets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and money laundering – Fact or fiction?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Overwhelming majority of financial crime still rooted in the traditional financial system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place to go if you’re trying to keep a secret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Ransomware issue / Colonial Pipeline, JBS / “Double Threat” of ransom + disclosure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“Red Flags” from FinCEN and FATF – Includes Bitcoin ATMs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cares?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matter for numerous US and international regulatory and standard-setting bodies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when dealing with crypto-related businesses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E9D32CF-6FFE-43DD-9DD4-6E021BE5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Reporting Requirements for </a:t>
            </a:r>
          </a:p>
          <a:p>
            <a:pPr algn="ctr" eaLnBrk="1" hangingPunct="1"/>
            <a:r>
              <a:rPr lang="en-US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Virtual Currency Transactions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50EDE59-C651-431D-B4A9-2364F3AB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2044983"/>
            <a:ext cx="9200827" cy="35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FinCEN relying on AMLA legislation as authority to define CVCs as “value that substitutes for currency”, and therefore “monetary instruments”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FinCEN proposing to add a new provision (31 C.F.R. 1010.316) and amend various existing CTR provisions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CTR-like reporting rule for transactions above $3,000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Counterparty rule for transactions exceeding $10,000, except for transactions between regulated entities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 to file SARs as in other types of transactions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BD7193-2E20-41BE-9236-FAD7C77A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18500" y="4466154"/>
            <a:ext cx="14650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1:</a:t>
            </a:r>
            <a:b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 Good, JD LLM</a:t>
            </a:r>
          </a:p>
          <a:p>
            <a:pPr eaLnBrk="0" hangingPunct="0"/>
            <a:r>
              <a:rPr lang="en-US"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  <a:p>
            <a:pPr eaLnBrk="0" hangingPunct="0"/>
            <a:r>
              <a:rPr lang="en-US"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Attorneys At Law, PA</a:t>
            </a:r>
            <a:endParaRPr lang="en-PH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7510" y="1205904"/>
            <a:ext cx="1695611" cy="16956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70" y="3420581"/>
            <a:ext cx="1503590" cy="365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2B5FA8-0DE8-4AA1-B8A9-45E0099FC1D3}"/>
              </a:ext>
            </a:extLst>
          </p:cNvPr>
          <p:cNvSpPr txBox="1"/>
          <p:nvPr/>
        </p:nvSpPr>
        <p:spPr>
          <a:xfrm>
            <a:off x="660733" y="46259"/>
            <a:ext cx="110813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Bank Secrecy Act (Title 31) Regulations: Enforcement</a:t>
            </a:r>
          </a:p>
          <a:p>
            <a:r>
              <a:rPr lang="en-US">
                <a:solidFill>
                  <a:srgbClr val="72B6F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Priorities and Compliance Issues Explored</a:t>
            </a:r>
            <a:endParaRPr lang="en-US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AC08BDD-DDB6-4ADF-BAE3-43FFF6BC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420" y="6381365"/>
            <a:ext cx="2743200" cy="365125"/>
          </a:xfrm>
        </p:spPr>
        <p:txBody>
          <a:bodyPr/>
          <a:lstStyle/>
          <a:p>
            <a:r>
              <a:rPr lang="en-US"/>
              <a:t>Tuesday, October 19, 2021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E09CBB-5648-4530-AD31-8C5AE7D8D021}"/>
              </a:ext>
            </a:extLst>
          </p:cNvPr>
          <p:cNvSpPr txBox="1">
            <a:spLocks/>
          </p:cNvSpPr>
          <p:nvPr/>
        </p:nvSpPr>
        <p:spPr>
          <a:xfrm>
            <a:off x="11128918" y="6440068"/>
            <a:ext cx="918120" cy="30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12610-646B-4C49-B142-45DCBBFD396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E96255B-341A-4679-8334-BCBD5151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8" y="903295"/>
            <a:ext cx="921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PH" sz="3000" b="1" u="sng" dirty="0">
                <a:solidFill>
                  <a:srgbClr val="3768A0"/>
                </a:solidFill>
                <a:ea typeface="Open Sans" panose="020B0606030504020204" pitchFamily="34" charset="0"/>
              </a:rPr>
              <a:t>In Summary</a:t>
            </a:r>
            <a:endParaRPr lang="en-US" sz="3000" b="1" u="sng" dirty="0">
              <a:solidFill>
                <a:srgbClr val="3768A0"/>
              </a:solidFill>
              <a:ea typeface="Open Sans" panose="020B0606030504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691930AA-7917-44FD-8236-921116DC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11" y="1566997"/>
            <a:ext cx="9200827" cy="28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AMLA put the BSA on steroids, rather than replacing the BSA with something different.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obligations of Financial Institutions are still, for the moment, largely the same pending new regulations.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still early in the process – Keep an eye on FinCEN, OCC, FATF and DOJ for implementation and developments.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currencies are here to stay.</a:t>
            </a:r>
          </a:p>
        </p:txBody>
      </p:sp>
    </p:spTree>
    <p:extLst>
      <p:ext uri="{BB962C8B-B14F-4D97-AF65-F5344CB8AC3E}">
        <p14:creationId xmlns:p14="http://schemas.microsoft.com/office/powerpoint/2010/main" val="4279715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R_METADATA_KEY" val="669e00b1-30d7-4fc6-a5c1-58dba1868e56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F09F1F"/>
      </a:hlink>
      <a:folHlink>
        <a:srgbClr val="E9895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6AED925F8B2488170519DB7852544" ma:contentTypeVersion="2" ma:contentTypeDescription="Create a new document." ma:contentTypeScope="" ma:versionID="e47c8bc33382e6a8ea79e1b3f4e74f4e">
  <xsd:schema xmlns:xsd="http://www.w3.org/2001/XMLSchema" xmlns:xs="http://www.w3.org/2001/XMLSchema" xmlns:p="http://schemas.microsoft.com/office/2006/metadata/properties" xmlns:ns2="79a2729a-f7f8-4fd5-86c2-4cdd33a0158c" targetNamespace="http://schemas.microsoft.com/office/2006/metadata/properties" ma:root="true" ma:fieldsID="b30df07a98cbc0c10fb7051334392736" ns2:_="">
    <xsd:import namespace="79a2729a-f7f8-4fd5-86c2-4cdd33a01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2729a-f7f8-4fd5-86c2-4cdd33a01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FE48A-1551-4A11-8031-9C5B2ACE8730}">
  <ds:schemaRefs>
    <ds:schemaRef ds:uri="http://purl.org/dc/elements/1.1/"/>
    <ds:schemaRef ds:uri="http://schemas.microsoft.com/office/2006/metadata/properties"/>
    <ds:schemaRef ds:uri="http://purl.org/dc/terms/"/>
    <ds:schemaRef ds:uri="79a2729a-f7f8-4fd5-86c2-4cdd33a0158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09D596-713A-4E12-91D0-47B8DF71A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FC893-B728-4B4E-A609-E1AE92EA7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2729a-f7f8-4fd5-86c2-4cdd33a01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1439</Words>
  <Application>Microsoft Office PowerPoint</Application>
  <PresentationFormat>Widescreen</PresentationFormat>
  <Paragraphs>161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 Light</vt:lpstr>
      <vt:lpstr>Open Sans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Audio Visual Tech 1</dc:creator>
  <cp:lastModifiedBy>Ari Good</cp:lastModifiedBy>
  <cp:revision>12</cp:revision>
  <dcterms:created xsi:type="dcterms:W3CDTF">2017-04-26T15:49:39Z</dcterms:created>
  <dcterms:modified xsi:type="dcterms:W3CDTF">2023-06-20T18:29:06Z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0x010100CB06AED925F8B2488170519DB7852544</vt:lpwstr>
  </property>
</Properties>
</file>